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9" r:id="rId4"/>
    <p:sldId id="273" r:id="rId5"/>
    <p:sldId id="274" r:id="rId6"/>
    <p:sldId id="275" r:id="rId7"/>
    <p:sldId id="276" r:id="rId8"/>
    <p:sldId id="277" r:id="rId9"/>
    <p:sldId id="263" r:id="rId10"/>
    <p:sldId id="278" r:id="rId11"/>
    <p:sldId id="279" r:id="rId12"/>
    <p:sldId id="280" r:id="rId13"/>
    <p:sldId id="281" r:id="rId14"/>
    <p:sldId id="282" r:id="rId15"/>
    <p:sldId id="283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1" autoAdjust="0"/>
    <p:restoredTop sz="94660"/>
  </p:normalViewPr>
  <p:slideViewPr>
    <p:cSldViewPr>
      <p:cViewPr varScale="1">
        <p:scale>
          <a:sx n="99" d="100"/>
          <a:sy n="99" d="100"/>
        </p:scale>
        <p:origin x="-3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398A-0591-42D0-9ABF-4CDB0AD96D5B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46A7A-BDF5-4E3C-9E7D-B0B7C7E4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398A-0591-42D0-9ABF-4CDB0AD96D5B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46A7A-BDF5-4E3C-9E7D-B0B7C7E4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398A-0591-42D0-9ABF-4CDB0AD96D5B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46A7A-BDF5-4E3C-9E7D-B0B7C7E4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398A-0591-42D0-9ABF-4CDB0AD96D5B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46A7A-BDF5-4E3C-9E7D-B0B7C7E4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398A-0591-42D0-9ABF-4CDB0AD96D5B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46A7A-BDF5-4E3C-9E7D-B0B7C7E4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398A-0591-42D0-9ABF-4CDB0AD96D5B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46A7A-BDF5-4E3C-9E7D-B0B7C7E4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398A-0591-42D0-9ABF-4CDB0AD96D5B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46A7A-BDF5-4E3C-9E7D-B0B7C7E4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398A-0591-42D0-9ABF-4CDB0AD96D5B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46A7A-BDF5-4E3C-9E7D-B0B7C7E4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398A-0591-42D0-9ABF-4CDB0AD96D5B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46A7A-BDF5-4E3C-9E7D-B0B7C7E4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398A-0591-42D0-9ABF-4CDB0AD96D5B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46A7A-BDF5-4E3C-9E7D-B0B7C7E4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3398A-0591-42D0-9ABF-4CDB0AD96D5B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46A7A-BDF5-4E3C-9E7D-B0B7C7E4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3398A-0591-42D0-9ABF-4CDB0AD96D5B}" type="datetimeFigureOut">
              <a:rPr lang="ru-RU" smtClean="0"/>
              <a:pPr/>
              <a:t>07.10.2021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46A7A-BDF5-4E3C-9E7D-B0B7C7E4CA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 descr="D:\ФОТО\Препод. 23.09.10г\Общий вид здания УМЦ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Прямоугольник 3"/>
          <p:cNvSpPr>
            <a:spLocks noChangeArrowheads="1"/>
          </p:cNvSpPr>
          <p:nvPr/>
        </p:nvSpPr>
        <p:spPr bwMode="auto">
          <a:xfrm>
            <a:off x="928688" y="1428750"/>
            <a:ext cx="7286625" cy="13239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8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КУРСЫ   ГО </a:t>
            </a:r>
          </a:p>
        </p:txBody>
      </p:sp>
      <p:sp>
        <p:nvSpPr>
          <p:cNvPr id="3076" name="Прямоугольник 4"/>
          <p:cNvSpPr>
            <a:spLocks noChangeArrowheads="1"/>
          </p:cNvSpPr>
          <p:nvPr/>
        </p:nvSpPr>
        <p:spPr bwMode="auto">
          <a:xfrm>
            <a:off x="2071688" y="5934075"/>
            <a:ext cx="4572000" cy="633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600" b="1" noProof="1">
                <a:effectLst>
                  <a:outerShdw blurRad="38100" dist="38100" dir="2700000" algn="tl">
                    <a:srgbClr val="FFFFFF"/>
                  </a:outerShdw>
                </a:effectLst>
              </a:rPr>
              <a:t>Воронеж, Ворошилова 36. </a:t>
            </a:r>
          </a:p>
          <a:p>
            <a:pPr algn="ctr">
              <a:defRPr/>
            </a:pPr>
            <a:r>
              <a:rPr lang="ru-RU" sz="1600" b="1" noProof="1">
                <a:effectLst>
                  <a:outerShdw blurRad="38100" dist="38100" dir="2700000" algn="tl">
                    <a:srgbClr val="FFFFFF"/>
                  </a:outerShdw>
                </a:effectLst>
              </a:rPr>
              <a:t>Тел.: 247-43-04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C7FB58-ED2E-4C24-AD0B-8E0A4406C4D0}" type="slidenum">
              <a:rPr lang="ru-RU" altLang="zh-CN">
                <a:effectLst>
                  <a:outerShdw blurRad="38100" dist="38100" dir="2700000" algn="tl">
                    <a:srgbClr val="000000"/>
                  </a:outerShdw>
                </a:effectLst>
              </a:rPr>
              <a:pPr>
                <a:defRPr/>
              </a:pPr>
              <a:t>1</a:t>
            </a:fld>
            <a:endParaRPr lang="ru-RU" altLang="zh-CN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" name="Picture 2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8100"/>
            <a:ext cx="9144000" cy="693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8424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Положение об уполномоченных на решение задач в области гражданской обороны структурных подразделениях (работниках) организаций* </a:t>
            </a:r>
          </a:p>
          <a:p>
            <a:pPr algn="r"/>
            <a:r>
              <a:rPr lang="ru-RU" sz="2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*приложение к приказу МЧС России </a:t>
            </a:r>
          </a:p>
          <a:p>
            <a:pPr algn="r"/>
            <a:r>
              <a:rPr lang="ru-RU" sz="2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от 23.05.2017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№ </a:t>
            </a:r>
            <a:r>
              <a:rPr lang="ru-RU" sz="2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230</a:t>
            </a:r>
          </a:p>
          <a:p>
            <a:pPr algn="r"/>
            <a:endParaRPr lang="ru-RU" sz="24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ru-RU" sz="24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5.1.2. В организациях, не отнесенных к категориям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 гражданской обороне, работа по гражданской обороне может выполняться по совместительству одним из работников организации.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необходимости количество работников по гражданской обороне может быть увеличено по решению руководителя организации.</a:t>
            </a:r>
          </a:p>
          <a:p>
            <a:endParaRPr lang="ru-RU" sz="24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467544" y="124908"/>
            <a:ext cx="8496944" cy="7432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«Руководители организаций, не отнесенных к категориям по ГО» / 36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52525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altLang="zh-CN" sz="900" b="0" i="0" u="none" strike="noStrike" cap="none" normalizeH="0" baseline="0" dirty="0" smtClean="0">
              <a:ln>
                <a:noFill/>
              </a:ln>
              <a:solidFill>
                <a:srgbClr val="52525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«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Неосвобожденные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работники, уполномоченные на решение задач в области ГО ЧС, ОМСУ и организаций» / 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24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900" b="1" dirty="0" smtClean="0"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altLang="zh-CN" sz="1400" b="0" i="0" u="none" strike="noStrike" cap="none" normalizeH="0" baseline="0" dirty="0" smtClean="0">
                <a:ln>
                  <a:noFill/>
                </a:ln>
                <a:solidFill>
                  <a:srgbClr val="52525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«Лица, назначенные для проведения с вновь принятыми работниками организации вводного инструктажа по ГО» /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24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900" b="1" dirty="0" smtClean="0"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dirty="0"/>
              <a:t>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«Лица, назначенные для проведения курсового обучения в области   ГО с работающим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населением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» /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24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900" b="1" dirty="0" smtClean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400" b="1" dirty="0">
                <a:latin typeface="Arial" pitchFamily="34" charset="0"/>
                <a:cs typeface="Arial" pitchFamily="34" charset="0"/>
              </a:rPr>
              <a:t>«Преподаватели предмета ОБЖ организаций, осуществляющих образовательную деятельность по основным общеобразовательным программам» / 72</a:t>
            </a:r>
          </a:p>
          <a:p>
            <a:r>
              <a:rPr lang="ru-RU" sz="2400" dirty="0"/>
              <a:t>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altLang="zh-CN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47056" y="294666"/>
            <a:ext cx="8317432" cy="704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«Председатели КЧС и ОПБ организаций» / 36*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altLang="zh-CN" sz="2400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* </a:t>
            </a:r>
            <a:r>
              <a:rPr lang="ru-RU" altLang="zh-CN" sz="2400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основание для создания КЧС и ОПБ </a:t>
            </a:r>
            <a:r>
              <a:rPr lang="ru-RU" altLang="zh-CN" sz="2400" b="1" i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 </a:t>
            </a:r>
            <a:r>
              <a:rPr lang="ru-RU" altLang="zh-CN" sz="2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ф</a:t>
            </a:r>
            <a:r>
              <a:rPr lang="ru-RU" sz="2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ункциональная подсистема предупреждения и ликвидации чрезвычайных ситуаций в сфере деятельности </a:t>
            </a:r>
            <a:r>
              <a:rPr lang="ru-RU" sz="2400" i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Минпросвещения</a:t>
            </a:r>
            <a:r>
              <a:rPr lang="ru-RU" sz="2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(приложение к Положению о РСЧС</a:t>
            </a:r>
            <a:r>
              <a:rPr lang="ru-RU" sz="2400" dirty="0" smtClean="0"/>
              <a:t>)</a:t>
            </a:r>
            <a:endParaRPr kumimoji="0" lang="ru-RU" altLang="zh-CN" sz="2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altLang="zh-CN" sz="1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altLang="zh-CN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«Члены КЧС и ОПБ МО и организаций, в полномочия которых входит решение вопросов по защите населения и территорий от ЧС» / 24*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altLang="zh-CN" sz="9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Должностные лица, входящие в состав эвакуационных комиссий ОМСУ и организаций» /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24*</a:t>
            </a: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*</a:t>
            </a:r>
            <a:r>
              <a:rPr lang="ru-RU" sz="2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если создан СЭП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0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«Руководители НАСФ и НФГО» /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24*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2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*если создан пункт выдачи СИЗ или ПВР</a:t>
            </a:r>
            <a:endParaRPr lang="ru-RU" sz="2400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altLang="zh-CN" sz="2400" b="1" i="0" u="none" strike="noStrike" cap="none" normalizeH="0" baseline="0" dirty="0" smtClean="0">
              <a:ln>
                <a:noFill/>
              </a:ln>
              <a:solidFill>
                <a:srgbClr val="52525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altLang="zh-CN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Users\Андрей\Downloads\Attachments_kursygo@bk.ru_2021-10-06_14-35-27\РЕЕСТР СКА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8064896" cy="5949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Users\Андрей\Downloads\Attachments_kursygo@bk.ru_2021-10-06_14-35-27\РЕЕСТР СКАН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6672"/>
            <a:ext cx="8260903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Users\Андрей\Downloads\Для слайд шоу\Гер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" descr="http://900igr.net/datas/obschestvoznanie/Rossijskaja-gosudarstvennost/0019-019-Spasibo-za-vniman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150" y="857250"/>
            <a:ext cx="92583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umcsvao.ucoz.com/_si/0/368386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196752"/>
            <a:ext cx="1905000" cy="2895601"/>
          </a:xfrm>
          <a:prstGeom prst="rect">
            <a:avLst/>
          </a:prstGeom>
          <a:noFill/>
        </p:spPr>
      </p:pic>
      <p:pic>
        <p:nvPicPr>
          <p:cNvPr id="13322" name="Picture 10" descr="https://s.sakh.com/i/lg/forum/2020/04/13/cd/cd197319c14df24e1c8e87d42b30d5bde7f61d2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348880"/>
            <a:ext cx="1965613" cy="2785282"/>
          </a:xfrm>
          <a:prstGeom prst="rect">
            <a:avLst/>
          </a:prstGeom>
          <a:noFill/>
        </p:spPr>
      </p:pic>
      <p:sp>
        <p:nvSpPr>
          <p:cNvPr id="13324" name="AutoShape 12" descr="https://koganlawyer.ru/wp-content/uploads/2020/10/%D0%9A%D0%BE%D0%BD%D1%81%D1%82%D0%B8%D1%82%D1%83%D1%86%D0%B8%D1%8F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5" name="Picture 13" descr="C:\Users\SPEC GO\Pictures\конституц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1927105" cy="2880320"/>
          </a:xfrm>
          <a:prstGeom prst="rect">
            <a:avLst/>
          </a:prstGeom>
          <a:noFill/>
        </p:spPr>
      </p:pic>
      <p:pic>
        <p:nvPicPr>
          <p:cNvPr id="13327" name="Picture 15" descr="https://www.bookvoed.ru/files/1836/20/78/9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3645024"/>
            <a:ext cx="1882640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Изображение 1" descr="V60p31IQPV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2247900"/>
            <a:ext cx="3313112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Текстовое поле 99"/>
          <p:cNvSpPr txBox="1">
            <a:spLocks noChangeArrowheads="1"/>
          </p:cNvSpPr>
          <p:nvPr/>
        </p:nvSpPr>
        <p:spPr bwMode="auto">
          <a:xfrm>
            <a:off x="4716463" y="2708275"/>
            <a:ext cx="369728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ru-RU" sz="4800">
                <a:latin typeface="Times New Roman" pitchFamily="18" charset="0"/>
                <a:ea typeface="SimSun" pitchFamily="2" charset="-122"/>
              </a:rPr>
              <a:t> </a:t>
            </a:r>
            <a:r>
              <a:rPr lang="ru-RU" altLang="ru-RU" sz="2400" b="1">
                <a:solidFill>
                  <a:srgbClr val="C00000"/>
                </a:solidFill>
                <a:ea typeface="SimSun" pitchFamily="2" charset="-122"/>
              </a:rPr>
              <a:t>Действует</a:t>
            </a:r>
            <a:r>
              <a:rPr lang="en-US" altLang="ru-RU" sz="2400" b="1">
                <a:solidFill>
                  <a:srgbClr val="C00000"/>
                </a:solidFill>
                <a:ea typeface="SimSun" pitchFamily="2" charset="-122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altLang="ru-RU" sz="2400" b="1">
                <a:solidFill>
                  <a:srgbClr val="C00000"/>
                </a:solidFill>
                <a:ea typeface="SimSun" pitchFamily="2" charset="-122"/>
              </a:rPr>
              <a:t>с 01 января</a:t>
            </a:r>
            <a:r>
              <a:rPr lang="en-US" altLang="ru-RU" sz="2400" b="1">
                <a:solidFill>
                  <a:srgbClr val="C00000"/>
                </a:solidFill>
                <a:ea typeface="SimSun" pitchFamily="2" charset="-122"/>
              </a:rPr>
              <a:t> 2021 г</a:t>
            </a:r>
            <a:r>
              <a:rPr lang="ru-RU" altLang="ru-RU" sz="2400" b="1">
                <a:solidFill>
                  <a:srgbClr val="C00000"/>
                </a:solidFill>
                <a:ea typeface="SimSun" pitchFamily="2" charset="-122"/>
              </a:rPr>
              <a:t>.</a:t>
            </a:r>
            <a:endParaRPr lang="en-US" altLang="en-US" sz="2400" b="1">
              <a:solidFill>
                <a:srgbClr val="C00000"/>
              </a:solidFill>
              <a:ea typeface="SimSun" pitchFamily="2" charset="-122"/>
            </a:endParaRPr>
          </a:p>
        </p:txBody>
      </p:sp>
      <p:sp>
        <p:nvSpPr>
          <p:cNvPr id="8196" name="Прямоугольник 1"/>
          <p:cNvSpPr>
            <a:spLocks noChangeArrowheads="1"/>
          </p:cNvSpPr>
          <p:nvPr/>
        </p:nvSpPr>
        <p:spPr bwMode="auto">
          <a:xfrm>
            <a:off x="0" y="333375"/>
            <a:ext cx="90900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zh-CN" sz="2400" b="1">
                <a:solidFill>
                  <a:srgbClr val="C00000"/>
                </a:solidFill>
              </a:rPr>
              <a:t>Постановление Правительства РФ от </a:t>
            </a:r>
            <a:r>
              <a:rPr lang="en-US" altLang="zh-CN" sz="2400" b="1">
                <a:solidFill>
                  <a:srgbClr val="C00000"/>
                </a:solidFill>
              </a:rPr>
              <a:t>18.09.</a:t>
            </a:r>
            <a:r>
              <a:rPr lang="ru-RU" altLang="zh-CN" sz="2400" b="1">
                <a:solidFill>
                  <a:srgbClr val="C00000"/>
                </a:solidFill>
              </a:rPr>
              <a:t>20</a:t>
            </a:r>
            <a:r>
              <a:rPr lang="en-US" altLang="zh-CN" sz="2400" b="1">
                <a:solidFill>
                  <a:srgbClr val="C00000"/>
                </a:solidFill>
              </a:rPr>
              <a:t>20</a:t>
            </a:r>
            <a:r>
              <a:rPr lang="ru-RU" altLang="zh-CN" sz="2400" b="1">
                <a:solidFill>
                  <a:srgbClr val="C00000"/>
                </a:solidFill>
              </a:rPr>
              <a:t>  </a:t>
            </a:r>
            <a:r>
              <a:rPr lang="ru-RU" altLang="zh-CN" sz="2400" b="1">
                <a:solidFill>
                  <a:srgbClr val="C00000"/>
                </a:solidFill>
                <a:latin typeface="Times New Roman" pitchFamily="18" charset="0"/>
              </a:rPr>
              <a:t>№</a:t>
            </a:r>
            <a:r>
              <a:rPr lang="ru-RU" altLang="zh-CN" sz="2400" b="1">
                <a:solidFill>
                  <a:srgbClr val="C00000"/>
                </a:solidFill>
              </a:rPr>
              <a:t> 1485</a:t>
            </a:r>
          </a:p>
          <a:p>
            <a:pPr algn="ctr"/>
            <a:endParaRPr lang="ru-RU" altLang="zh-CN" sz="2400" b="1">
              <a:solidFill>
                <a:srgbClr val="C00000"/>
              </a:solidFill>
            </a:endParaRPr>
          </a:p>
          <a:p>
            <a:pPr algn="ctr"/>
            <a:r>
              <a:rPr lang="ru-RU" altLang="ru-RU" sz="2000" i="1">
                <a:solidFill>
                  <a:srgbClr val="C00000"/>
                </a:solidFill>
              </a:rPr>
              <a:t>«Об утверждении Положения о подготовке граждан РФ, иностранных граждан и лиц без гражданства в области защиты от ЧС природного и техногенного характера»</a:t>
            </a:r>
            <a:r>
              <a:rPr lang="ru-RU" altLang="zh-CN" sz="2000" i="1">
                <a:solidFill>
                  <a:srgbClr val="C00000"/>
                </a:solidFill>
              </a:rPr>
              <a:t>      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 descr="https://pechatniki.mos.ru/a-new-model-of-management-of-ground-urban-passenger-transport-in-moscow/%D0%97%D0%B0%D0%BD%D1%8F%D1%82%D0%B8%D0%B5-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35843" name="AutoShape 4" descr="https://pbs.twimg.com/media/ERh7oIoX0AALMh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pic>
        <p:nvPicPr>
          <p:cNvPr id="35844" name="Picture 5" descr="H:\Users\Андрей\Pictures\ERh7oIoX0AALMh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8913"/>
            <a:ext cx="44640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AutoShape 7" descr="https://butyrsky.mos.ru/IMAG126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35846" name="AutoShape 10" descr="https://www.culture.ru/storage/images/de56cbbdd87cc4f6fb9edbef5f434705/0f394792118637f4d630b8a00a674b93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pic>
        <p:nvPicPr>
          <p:cNvPr id="35847" name="Picture 11" descr="H:\Users\Андрей\Pictures\0f394792118637f4d630b8a00a674b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284538"/>
            <a:ext cx="4464050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8" name="Текстовое поле 99"/>
          <p:cNvSpPr txBox="1">
            <a:spLocks noChangeArrowheads="1"/>
          </p:cNvSpPr>
          <p:nvPr/>
        </p:nvSpPr>
        <p:spPr bwMode="auto">
          <a:xfrm>
            <a:off x="4462463" y="1916113"/>
            <a:ext cx="4681537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ru-RU" sz="2400" b="1" dirty="0">
                <a:solidFill>
                  <a:srgbClr val="C00000"/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altLang="ru-RU" sz="2400" b="1" dirty="0">
                <a:solidFill>
                  <a:srgbClr val="0000CC"/>
                </a:solidFill>
              </a:rPr>
              <a:t>Курсовое обучение в области ГО </a:t>
            </a:r>
          </a:p>
          <a:p>
            <a:pPr algn="ctr">
              <a:lnSpc>
                <a:spcPct val="150000"/>
              </a:lnSpc>
            </a:pPr>
            <a:r>
              <a:rPr lang="ru-RU" altLang="ru-RU" sz="2000" b="1" i="1" dirty="0">
                <a:solidFill>
                  <a:srgbClr val="0000CC"/>
                </a:solidFill>
              </a:rPr>
              <a:t>в рамках ЕСПН ГОЧС</a:t>
            </a:r>
          </a:p>
          <a:p>
            <a:pPr algn="ctr">
              <a:lnSpc>
                <a:spcPct val="150000"/>
              </a:lnSpc>
            </a:pPr>
            <a:endParaRPr lang="ru-RU" altLang="ru-RU" sz="2000" b="1" i="1" dirty="0">
              <a:solidFill>
                <a:srgbClr val="0000CC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altLang="ru-RU" sz="2400" dirty="0">
                <a:solidFill>
                  <a:srgbClr val="C00000"/>
                </a:solidFill>
              </a:rPr>
              <a:t>по месту работы </a:t>
            </a:r>
          </a:p>
          <a:p>
            <a:pPr algn="ctr">
              <a:lnSpc>
                <a:spcPct val="150000"/>
              </a:lnSpc>
            </a:pPr>
            <a:r>
              <a:rPr lang="ru-RU" altLang="ru-RU" sz="2400" dirty="0">
                <a:solidFill>
                  <a:srgbClr val="C00000"/>
                </a:solidFill>
              </a:rPr>
              <a:t>по 12 часовой программе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i1.wp.com/blogkadrovika.ru/wp-content/uploads/gurnal-vvodnogo-instruktaga-f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549275"/>
            <a:ext cx="4249167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Текстовое поле 99"/>
          <p:cNvSpPr txBox="1">
            <a:spLocks noChangeArrowheads="1"/>
          </p:cNvSpPr>
          <p:nvPr/>
        </p:nvSpPr>
        <p:spPr bwMode="auto">
          <a:xfrm>
            <a:off x="4462463" y="1916113"/>
            <a:ext cx="4681537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ru-RU" sz="2400" b="1" dirty="0">
                <a:solidFill>
                  <a:srgbClr val="C00000"/>
                </a:solidFill>
              </a:rPr>
              <a:t> </a:t>
            </a:r>
            <a:r>
              <a:rPr lang="ru-RU" altLang="ru-RU" sz="2400" b="1" dirty="0">
                <a:solidFill>
                  <a:srgbClr val="0000CC"/>
                </a:solidFill>
              </a:rPr>
              <a:t>Вводный инструктаж по ГО</a:t>
            </a:r>
          </a:p>
          <a:p>
            <a:pPr algn="ctr">
              <a:lnSpc>
                <a:spcPct val="150000"/>
              </a:lnSpc>
            </a:pPr>
            <a:r>
              <a:rPr lang="ru-RU" altLang="ru-RU" sz="2400" b="1" dirty="0">
                <a:solidFill>
                  <a:srgbClr val="0000CC"/>
                </a:solidFill>
              </a:rPr>
              <a:t>с вновь принятыми работниками организации</a:t>
            </a:r>
          </a:p>
          <a:p>
            <a:pPr algn="ctr">
              <a:lnSpc>
                <a:spcPct val="150000"/>
              </a:lnSpc>
            </a:pPr>
            <a:endParaRPr lang="ru-RU" altLang="ru-RU" sz="2400" b="1" dirty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</a:pPr>
            <a:endParaRPr lang="ru-RU" altLang="ru-RU" sz="2400" b="1" dirty="0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altLang="ru-RU" sz="2400" b="1" dirty="0">
                <a:solidFill>
                  <a:srgbClr val="C00000"/>
                </a:solidFill>
              </a:rPr>
              <a:t>в течение первого месяца работы в организации</a:t>
            </a:r>
          </a:p>
        </p:txBody>
      </p:sp>
      <p:sp>
        <p:nvSpPr>
          <p:cNvPr id="36868" name="Текстовое поле 99"/>
          <p:cNvSpPr txBox="1">
            <a:spLocks noChangeArrowheads="1"/>
          </p:cNvSpPr>
          <p:nvPr/>
        </p:nvSpPr>
        <p:spPr bwMode="auto">
          <a:xfrm>
            <a:off x="4500563" y="404813"/>
            <a:ext cx="46434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altLang="en-US" sz="2400" b="1">
              <a:solidFill>
                <a:srgbClr val="C00000"/>
              </a:solidFill>
            </a:endParaRPr>
          </a:p>
          <a:p>
            <a:endParaRPr lang="ru-RU" altLang="en-US" sz="2400" b="1">
              <a:solidFill>
                <a:srgbClr val="C00000"/>
              </a:solidFill>
            </a:endParaRPr>
          </a:p>
          <a:p>
            <a:endParaRPr lang="ru-RU" altLang="en-US" sz="2400" b="1">
              <a:solidFill>
                <a:srgbClr val="C00000"/>
              </a:solidFill>
            </a:endParaRPr>
          </a:p>
          <a:p>
            <a:endParaRPr lang="ru-RU" altLang="en-US" sz="2400" b="1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Текстовое поле 99"/>
          <p:cNvSpPr txBox="1">
            <a:spLocks noChangeArrowheads="1"/>
          </p:cNvSpPr>
          <p:nvPr/>
        </p:nvSpPr>
        <p:spPr bwMode="auto">
          <a:xfrm>
            <a:off x="4211638" y="1336675"/>
            <a:ext cx="4681537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ru-RU" sz="2400" b="1">
                <a:solidFill>
                  <a:srgbClr val="C00000"/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altLang="ru-RU" sz="2400" b="1">
                <a:solidFill>
                  <a:srgbClr val="0000FF"/>
                </a:solidFill>
              </a:rPr>
              <a:t>ежегодный инструктаж</a:t>
            </a:r>
          </a:p>
          <a:p>
            <a:pPr algn="ctr">
              <a:lnSpc>
                <a:spcPct val="150000"/>
              </a:lnSpc>
            </a:pPr>
            <a:r>
              <a:rPr lang="en-US" altLang="ru-RU" sz="2400" b="1">
                <a:solidFill>
                  <a:srgbClr val="0000FF"/>
                </a:solidFill>
              </a:rPr>
              <a:t>по действиям </a:t>
            </a:r>
            <a:endParaRPr lang="ru-RU" altLang="ru-RU" sz="2400" b="1">
              <a:solidFill>
                <a:srgbClr val="0000FF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ru-RU" sz="2400" b="1">
                <a:solidFill>
                  <a:srgbClr val="0000FF"/>
                </a:solidFill>
              </a:rPr>
              <a:t>в </a:t>
            </a:r>
            <a:r>
              <a:rPr lang="ru-RU" altLang="ru-RU" sz="2400" b="1">
                <a:solidFill>
                  <a:srgbClr val="0000FF"/>
                </a:solidFill>
              </a:rPr>
              <a:t>чрезвычайных ситуациях</a:t>
            </a:r>
            <a:endParaRPr lang="ru-RU" altLang="en-US" sz="2400" b="1">
              <a:solidFill>
                <a:srgbClr val="0000FF"/>
              </a:solidFill>
            </a:endParaRPr>
          </a:p>
          <a:p>
            <a:pPr algn="ctr">
              <a:lnSpc>
                <a:spcPct val="150000"/>
              </a:lnSpc>
            </a:pPr>
            <a:endParaRPr lang="ru-RU" altLang="en-US" sz="2400" b="1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</a:pPr>
            <a:endParaRPr lang="ru-RU" altLang="en-US" sz="2400" b="1">
              <a:solidFill>
                <a:srgbClr val="C0000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ru-RU" sz="2400" b="1">
                <a:solidFill>
                  <a:srgbClr val="C00000"/>
                </a:solidFill>
              </a:rPr>
              <a:t>не реже одного раза в год</a:t>
            </a:r>
            <a:r>
              <a:rPr lang="ru-RU" altLang="ru-RU" sz="2400" b="1">
                <a:solidFill>
                  <a:srgbClr val="C00000"/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altLang="ru-RU" sz="2400" b="1">
                <a:solidFill>
                  <a:srgbClr val="C00000"/>
                </a:solidFill>
              </a:rPr>
              <a:t>по месту работы</a:t>
            </a:r>
            <a:r>
              <a:rPr lang="en-US" altLang="ru-RU" sz="2400" b="1">
                <a:solidFill>
                  <a:srgbClr val="C00000"/>
                </a:solidFill>
              </a:rPr>
              <a:t> </a:t>
            </a:r>
          </a:p>
        </p:txBody>
      </p:sp>
      <p:pic>
        <p:nvPicPr>
          <p:cNvPr id="31747" name="Picture 4" descr="https://prava-obuchenie.ru/wp-content/uploads/2020/04/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60350"/>
            <a:ext cx="3916362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AutoShape 6" descr="https://ukcr.ru/upload/iblock/9ca/9ca7561f0da73b690f816f0e50e379e1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pic>
        <p:nvPicPr>
          <p:cNvPr id="31749" name="Picture 8" descr="https://www.energo-profi.ru/images/foto/DSC0705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284538"/>
            <a:ext cx="390207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antropovopi.mo.socinfo.ru/media/2018/11/30/1210032765/DSC_0836_t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33375"/>
            <a:ext cx="4432300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6" descr="https://spo-13.mskobr.ru/files/attach_files/dsc_35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429000"/>
            <a:ext cx="4392612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Текстовое поле 99"/>
          <p:cNvSpPr txBox="1">
            <a:spLocks noChangeArrowheads="1"/>
          </p:cNvSpPr>
          <p:nvPr/>
        </p:nvSpPr>
        <p:spPr bwMode="auto">
          <a:xfrm>
            <a:off x="5004048" y="1916113"/>
            <a:ext cx="41399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ru-RU" sz="2400" b="1" dirty="0">
                <a:solidFill>
                  <a:srgbClr val="C00000"/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endParaRPr lang="ru-RU" altLang="ru-RU" sz="2400" b="1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2132856"/>
            <a:ext cx="42484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2A56E2"/>
                </a:solidFill>
                <a:latin typeface="Arial" pitchFamily="34" charset="0"/>
                <a:cs typeface="Arial" pitchFamily="34" charset="0"/>
              </a:rPr>
              <a:t>Тренировки по ГО</a:t>
            </a:r>
          </a:p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2A56E2"/>
                </a:solidFill>
                <a:latin typeface="Arial" pitchFamily="34" charset="0"/>
                <a:cs typeface="Arial" pitchFamily="34" charset="0"/>
              </a:rPr>
              <a:t> и действиям работников организации  в случае ЧС </a:t>
            </a:r>
            <a:endParaRPr lang="ru-RU" sz="2400" b="1" dirty="0">
              <a:solidFill>
                <a:srgbClr val="2A56E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s.zagranitsa.com/images/guides/19200/original/c8f04882198b796b1d608607a77a2104.jpg?14405226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429000"/>
            <a:ext cx="4392612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AutoShape 4" descr="https://ddnews.ru/wp-content/uploads/2017/12/o-BOOKS-faceboo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34820" name="AutoShape 6" descr="https://ddnews.ru/wp-content/uploads/2017/12/o-BOOKS-faceboo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sp>
        <p:nvSpPr>
          <p:cNvPr id="34821" name="AutoShape 8" descr="https://ddnews.ru/wp-content/uploads/2017/12/o-BOOKS-facebook.jpg"/>
          <p:cNvSpPr>
            <a:spLocks noChangeAspect="1" noChangeArrowheads="1"/>
          </p:cNvSpPr>
          <p:nvPr/>
        </p:nvSpPr>
        <p:spPr bwMode="auto">
          <a:xfrm>
            <a:off x="155575" y="-3894138"/>
            <a:ext cx="12192000" cy="8124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 altLang="ru-RU"/>
          </a:p>
        </p:txBody>
      </p:sp>
      <p:pic>
        <p:nvPicPr>
          <p:cNvPr id="34822" name="Picture 9" descr="H:\Users\Андрей\Pictures\o-BOOKS-facebo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60350"/>
            <a:ext cx="4321175" cy="304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3" name="Текстовое поле 99"/>
          <p:cNvSpPr txBox="1">
            <a:spLocks noChangeArrowheads="1"/>
          </p:cNvSpPr>
          <p:nvPr/>
        </p:nvSpPr>
        <p:spPr bwMode="auto">
          <a:xfrm>
            <a:off x="4462463" y="1125538"/>
            <a:ext cx="468153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ru-RU" sz="2400" b="1" dirty="0">
                <a:solidFill>
                  <a:srgbClr val="C00000"/>
                </a:solidFill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altLang="ru-RU" sz="2400" b="1" dirty="0" smtClean="0">
                <a:solidFill>
                  <a:srgbClr val="0000CC"/>
                </a:solidFill>
              </a:rPr>
              <a:t>самостоятельное изучение</a:t>
            </a:r>
            <a:endParaRPr lang="ru-RU" altLang="ru-RU" sz="2400" b="1" dirty="0">
              <a:solidFill>
                <a:srgbClr val="0000CC"/>
              </a:solidFill>
            </a:endParaRPr>
          </a:p>
          <a:p>
            <a:pPr algn="ctr">
              <a:lnSpc>
                <a:spcPct val="150000"/>
              </a:lnSpc>
            </a:pPr>
            <a:endParaRPr lang="ru-RU" altLang="ru-RU" sz="2400" b="1" dirty="0">
              <a:solidFill>
                <a:srgbClr val="0000CC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ru-RU" altLang="ru-RU" sz="2400" b="1" dirty="0" smtClean="0">
                <a:solidFill>
                  <a:srgbClr val="C00000"/>
                </a:solidFill>
              </a:rPr>
              <a:t>нормативных документов     </a:t>
            </a:r>
            <a:r>
              <a:rPr lang="ru-RU" altLang="ru-RU" sz="2400" b="1" dirty="0">
                <a:solidFill>
                  <a:srgbClr val="C00000"/>
                </a:solidFill>
              </a:rPr>
              <a:t>по вопросам организации          и осуществления мероприятий по защите        от ЧС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6"/>
            <a:ext cx="806489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«Организационно-методические рекомендации по подготовке всех групп населения в области гражданской обороны и защиты от чрезвычайных ситуаций на территории Российской Федерации в 2021 - 2025 годах»</a:t>
            </a:r>
          </a:p>
          <a:p>
            <a:pPr algn="just"/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(утверждено МЧС России 30.12.2020 N 2-4-71-36-11)</a:t>
            </a:r>
            <a:endParaRPr lang="ru-RU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827584" y="2852936"/>
            <a:ext cx="784887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Организационно-методические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рекомендации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 подготовке всех групп населения в области гражданской обороны и защиты от чрезвычайных ситуаций на территории городского округа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город Воронеж в 2021-2025 годах»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(утверждено 25.01.2021)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866</TotalTime>
  <Words>410</Words>
  <Application>Microsoft Office PowerPoint</Application>
  <PresentationFormat>Экран (4:3)</PresentationFormat>
  <Paragraphs>72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SPEC GO</dc:creator>
  <cp:lastModifiedBy>Андрей</cp:lastModifiedBy>
  <cp:revision>65</cp:revision>
  <dcterms:created xsi:type="dcterms:W3CDTF">2021-08-17T06:48:49Z</dcterms:created>
  <dcterms:modified xsi:type="dcterms:W3CDTF">2021-10-07T04:32:53Z</dcterms:modified>
</cp:coreProperties>
</file>